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32" r:id="rId1"/>
  </p:sldMasterIdLst>
  <p:notesMasterIdLst>
    <p:notesMasterId r:id="rId14"/>
  </p:notesMasterIdLst>
  <p:sldIdLst>
    <p:sldId id="256" r:id="rId2"/>
    <p:sldId id="298" r:id="rId3"/>
    <p:sldId id="299" r:id="rId4"/>
    <p:sldId id="300" r:id="rId5"/>
    <p:sldId id="301" r:id="rId6"/>
    <p:sldId id="302" r:id="rId7"/>
    <p:sldId id="303" r:id="rId8"/>
    <p:sldId id="304" r:id="rId9"/>
    <p:sldId id="305" r:id="rId10"/>
    <p:sldId id="306" r:id="rId11"/>
    <p:sldId id="297" r:id="rId12"/>
    <p:sldId id="265" r:id="rId13"/>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94660"/>
  </p:normalViewPr>
  <p:slideViewPr>
    <p:cSldViewPr>
      <p:cViewPr>
        <p:scale>
          <a:sx n="100" d="100"/>
          <a:sy n="100" d="100"/>
        </p:scale>
        <p:origin x="-282" y="182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26417F1B-485A-4DE2-AF26-3095EDB5FC99}" type="datetimeFigureOut">
              <a:rPr lang="en-US" smtClean="0"/>
              <a:pPr/>
              <a:t>4/25/2019</a:t>
            </a:fld>
            <a:endParaRPr lang="en-US"/>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35D4F941-007A-483A-81DA-72F1797F48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C6537D3-95E5-46BE-A7EF-BAE33423E339}" type="datetimeFigureOut">
              <a:rPr lang="en-US" smtClean="0"/>
              <a:pPr/>
              <a:t>4/25/2019</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54A281-B7D8-485F-939D-44ED33C975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C6537D3-95E5-46BE-A7EF-BAE33423E339}" type="datetimeFigureOut">
              <a:rPr lang="en-US" smtClean="0"/>
              <a:pPr/>
              <a:t>4/25/2019</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254A281-B7D8-485F-939D-44ED33C975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C6537D3-95E5-46BE-A7EF-BAE33423E339}" type="datetimeFigureOut">
              <a:rPr lang="en-US" smtClean="0"/>
              <a:pPr/>
              <a:t>4/25/2019</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C6537D3-95E5-46BE-A7EF-BAE33423E339}" type="datetimeFigureOut">
              <a:rPr lang="en-US" smtClean="0"/>
              <a:pPr/>
              <a:t>4/25/2019</a:t>
            </a:fld>
            <a:endParaRPr lang="en-US"/>
          </a:p>
        </p:txBody>
      </p:sp>
      <p:sp>
        <p:nvSpPr>
          <p:cNvPr id="10" name="Slide Number Placeholder 9"/>
          <p:cNvSpPr>
            <a:spLocks noGrp="1"/>
          </p:cNvSpPr>
          <p:nvPr>
            <p:ph type="sldNum" sz="quarter" idx="16"/>
          </p:nvPr>
        </p:nvSpPr>
        <p:spPr/>
        <p:txBody>
          <a:bodyPr rtlCol="0"/>
          <a:lstStyle/>
          <a:p>
            <a:fld id="{3254A281-B7D8-485F-939D-44ED33C97518}"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C6537D3-95E5-46BE-A7EF-BAE33423E339}" type="datetimeFigureOut">
              <a:rPr lang="en-US" smtClean="0"/>
              <a:pPr/>
              <a:t>4/25/2019</a:t>
            </a:fld>
            <a:endParaRPr lang="en-US"/>
          </a:p>
        </p:txBody>
      </p:sp>
      <p:sp>
        <p:nvSpPr>
          <p:cNvPr id="12" name="Slide Number Placeholder 11"/>
          <p:cNvSpPr>
            <a:spLocks noGrp="1"/>
          </p:cNvSpPr>
          <p:nvPr>
            <p:ph type="sldNum" sz="quarter" idx="16"/>
          </p:nvPr>
        </p:nvSpPr>
        <p:spPr/>
        <p:txBody>
          <a:bodyPr rtlCol="0"/>
          <a:lstStyle/>
          <a:p>
            <a:fld id="{3254A281-B7D8-485F-939D-44ED33C97518}"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6537D3-95E5-46BE-A7EF-BAE33423E339}" type="datetimeFigureOut">
              <a:rPr lang="en-US" smtClean="0"/>
              <a:pPr/>
              <a:t>4/25/2019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6537D3-95E5-46BE-A7EF-BAE33423E339}" type="datetimeFigureOut">
              <a:rPr lang="en-US" smtClean="0"/>
              <a:pPr/>
              <a:t>4/25/2019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C6537D3-95E5-46BE-A7EF-BAE33423E339}" type="datetimeFigureOut">
              <a:rPr lang="en-US" smtClean="0"/>
              <a:pPr/>
              <a:t>4/25/2019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C6537D3-95E5-46BE-A7EF-BAE33423E339}" type="datetimeFigureOut">
              <a:rPr lang="en-US" smtClean="0"/>
              <a:pPr/>
              <a:t>4/25/2019</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C6537D3-95E5-46BE-A7EF-BAE33423E339}" type="datetimeFigureOut">
              <a:rPr lang="en-US" smtClean="0"/>
              <a:pPr/>
              <a:t>4/25/2019</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254A281-B7D8-485F-939D-44ED33C975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514600"/>
            <a:ext cx="8458200" cy="533400"/>
          </a:xfrm>
        </p:spPr>
        <p:txBody>
          <a:bodyPr>
            <a:normAutofit/>
          </a:bodyPr>
          <a:lstStyle/>
          <a:p>
            <a:pPr lvl="0"/>
            <a:r>
              <a:rPr lang="sr-Latn-BA" sz="2400" dirty="0" smtClean="0"/>
              <a:t>TRŽIŠNE STRUKTURE I PERFORMANSE POSLOVANJA</a:t>
            </a:r>
            <a:endParaRPr lang="en-US" sz="2400" dirty="0"/>
          </a:p>
        </p:txBody>
      </p:sp>
      <p:sp>
        <p:nvSpPr>
          <p:cNvPr id="3" name="Subtitle 2"/>
          <p:cNvSpPr>
            <a:spLocks noGrp="1"/>
          </p:cNvSpPr>
          <p:nvPr>
            <p:ph type="subTitle" idx="1"/>
          </p:nvPr>
        </p:nvSpPr>
        <p:spPr>
          <a:xfrm>
            <a:off x="533400" y="3352800"/>
            <a:ext cx="8010378" cy="2362200"/>
          </a:xfrm>
        </p:spPr>
        <p:txBody>
          <a:bodyPr>
            <a:normAutofit/>
          </a:bodyPr>
          <a:lstStyle/>
          <a:p>
            <a:r>
              <a:rPr lang="en-US" b="1" dirty="0" smtClean="0"/>
              <a:t> </a:t>
            </a:r>
            <a:r>
              <a:rPr lang="sr-Latn-CS" sz="1600" dirty="0" smtClean="0"/>
              <a:t>NAZIV PREDMETA:  	EKONOMIJA U ZDRAVSTVU</a:t>
            </a:r>
            <a:r>
              <a:rPr lang="en-US" sz="1600" dirty="0" smtClean="0"/>
              <a:t/>
            </a:r>
            <a:br>
              <a:rPr lang="en-US" sz="1600" dirty="0" smtClean="0"/>
            </a:br>
            <a:r>
              <a:rPr lang="sr-Latn-RS" sz="1600" dirty="0" smtClean="0"/>
              <a:t> PREDAVANJA BR</a:t>
            </a:r>
            <a:r>
              <a:rPr lang="sr-Latn-RS" sz="1600" dirty="0" smtClean="0"/>
              <a:t>. 9</a:t>
            </a:r>
            <a:r>
              <a:rPr lang="sr-Latn-CS" sz="1600" dirty="0" smtClean="0"/>
              <a:t> </a:t>
            </a:r>
            <a:r>
              <a:rPr lang="sr-Latn-CS" sz="1600" dirty="0" smtClean="0"/>
              <a:t>	</a:t>
            </a:r>
            <a:br>
              <a:rPr lang="sr-Latn-CS" sz="1600" dirty="0" smtClean="0"/>
            </a:br>
            <a:r>
              <a:rPr lang="sr-Latn-CS" sz="1600" dirty="0" smtClean="0"/>
              <a:t> NASTAVNA JEDINICA:  TRŽIŠNE STRUKTURE I PERFORMANSE POSLOVANJA</a:t>
            </a:r>
          </a:p>
          <a:p>
            <a:r>
              <a:rPr lang="sr-Latn-CS" sz="1600" dirty="0" smtClean="0"/>
              <a:t> TEMATSKE JEDINICE: 	</a:t>
            </a:r>
            <a:r>
              <a:rPr lang="fr-FR" sz="1600" dirty="0" smtClean="0"/>
              <a:t> •</a:t>
            </a:r>
            <a:r>
              <a:rPr lang="sr-Latn-BA" sz="1600" dirty="0" smtClean="0"/>
              <a:t> SAVRŠENA I NESAVRŠENA TRŽIŠNA STRUKTURA</a:t>
            </a:r>
            <a:r>
              <a:rPr lang="sr-Latn-RS" sz="1600" dirty="0" smtClean="0"/>
              <a:t> </a:t>
            </a:r>
          </a:p>
          <a:p>
            <a:r>
              <a:rPr lang="sr-Latn-RS" sz="1600" dirty="0" smtClean="0"/>
              <a:t>                                  </a:t>
            </a:r>
            <a:r>
              <a:rPr lang="fr-FR" sz="1600" dirty="0" smtClean="0"/>
              <a:t>•</a:t>
            </a:r>
            <a:r>
              <a:rPr lang="sr-Latn-BA" sz="1600" dirty="0" smtClean="0"/>
              <a:t> SPECIFIČNOST TRŽIŠNE STRUKTURE ZDRAVSTVENOG SISTEMA</a:t>
            </a:r>
            <a:r>
              <a:rPr lang="en-US" sz="1600" dirty="0" smtClean="0"/>
              <a:t/>
            </a:r>
            <a:br>
              <a:rPr lang="en-US" sz="1600" dirty="0" smtClean="0"/>
            </a:br>
            <a:r>
              <a:rPr lang="sr-Latn-RS" sz="1600" dirty="0" smtClean="0"/>
              <a:t>                                  </a:t>
            </a:r>
            <a:r>
              <a:rPr lang="ru-RU" sz="1600" dirty="0" smtClean="0"/>
              <a:t> </a:t>
            </a:r>
            <a:r>
              <a:rPr lang="sr-Latn-CS" sz="1600" dirty="0" smtClean="0"/>
              <a:t/>
            </a:r>
            <a:br>
              <a:rPr lang="sr-Latn-CS" sz="1600" dirty="0" smtClean="0"/>
            </a:br>
            <a:r>
              <a:rPr lang="sr-Latn-RS" sz="1600" dirty="0" smtClean="0"/>
              <a:t>PRIPREMILA</a:t>
            </a:r>
            <a:r>
              <a:rPr lang="sr-Latn-CS" sz="1600" dirty="0" smtClean="0"/>
              <a:t>: 	PROF. DR MILENA JAKŠIĆ</a:t>
            </a:r>
            <a:endParaRPr lang="en-US" sz="1600" dirty="0"/>
          </a:p>
        </p:txBody>
      </p:sp>
      <p:sp>
        <p:nvSpPr>
          <p:cNvPr id="4" name="Rectangle 3"/>
          <p:cNvSpPr/>
          <p:nvPr/>
        </p:nvSpPr>
        <p:spPr>
          <a:xfrm>
            <a:off x="2438400" y="6620412"/>
            <a:ext cx="6705600" cy="646331"/>
          </a:xfrm>
          <a:prstGeom prst="rect">
            <a:avLst/>
          </a:prstGeom>
        </p:spPr>
        <p:txBody>
          <a:bodyPr wrap="square">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b="1" dirty="0">
              <a:solidFill>
                <a:srgbClr val="000000"/>
              </a:solidFill>
            </a:endParaRPr>
          </a:p>
        </p:txBody>
      </p:sp>
      <p:pic>
        <p:nvPicPr>
          <p:cNvPr id="8" name="Picture 12" descr="memo grb copy"/>
          <p:cNvPicPr>
            <a:picLocks noChangeAspect="1" noChangeArrowheads="1"/>
          </p:cNvPicPr>
          <p:nvPr/>
        </p:nvPicPr>
        <p:blipFill>
          <a:blip r:embed="rId2" cstate="print"/>
          <a:srcRect/>
          <a:stretch>
            <a:fillRect/>
          </a:stretch>
        </p:blipFill>
        <p:spPr bwMode="auto">
          <a:xfrm>
            <a:off x="0" y="0"/>
            <a:ext cx="9144000" cy="175154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normAutofit/>
          </a:bodyPr>
          <a:lstStyle/>
          <a:p>
            <a:r>
              <a:rPr lang="sr-Latn-BA" sz="2000" dirty="0" smtClean="0"/>
              <a:t>SPECIFIČNOST TRŽIŠNE STRUKTURE ZDRAVSTVENOG SISTEMA</a:t>
            </a:r>
            <a:endParaRPr lang="en-US" sz="2000" dirty="0"/>
          </a:p>
        </p:txBody>
      </p:sp>
      <p:sp>
        <p:nvSpPr>
          <p:cNvPr id="3" name="Content Placeholder 2"/>
          <p:cNvSpPr>
            <a:spLocks noGrp="1"/>
          </p:cNvSpPr>
          <p:nvPr>
            <p:ph sz="quarter" idx="1"/>
          </p:nvPr>
        </p:nvSpPr>
        <p:spPr>
          <a:xfrm>
            <a:off x="612648" y="1600200"/>
            <a:ext cx="8153400" cy="5105400"/>
          </a:xfrm>
        </p:spPr>
        <p:txBody>
          <a:bodyPr>
            <a:normAutofit fontScale="92500" lnSpcReduction="20000"/>
          </a:bodyPr>
          <a:lstStyle/>
          <a:p>
            <a:pPr algn="just"/>
            <a:r>
              <a:rPr lang="sr-Latn-BA" dirty="0" smtClean="0"/>
              <a:t>Ograničenost ponude, gde su velike univerzitetske bolnice kao i male specijalizovane klinike neretko jedini ponuđači određenih usluga kako na manjim, tako i na većim tržištima. Shodno tome se nalaze u položaju ekskluzivnog monopoliste.</a:t>
            </a:r>
          </a:p>
          <a:p>
            <a:pPr algn="just"/>
            <a:r>
              <a:rPr lang="sr-Latn-BA" dirty="0" smtClean="0"/>
              <a:t>S druge strane, osiguravajući fondovi zdravstvenog osiguranja ili zdravstvene vlasti se ponašaju kao jedini kupci ovih usluga te su u položaju monopsoniste.</a:t>
            </a:r>
          </a:p>
          <a:p>
            <a:pPr algn="just"/>
            <a:r>
              <a:rPr lang="sr-Latn-BA" dirty="0" smtClean="0"/>
              <a:t>U takvoj situaciji efektivna krajnja cena se ne postiže balansom punude i tražnje, nego je ishod procesa pregovora između napred navedena dva aktera.</a:t>
            </a:r>
          </a:p>
          <a:p>
            <a:pPr algn="just"/>
            <a:r>
              <a:rPr lang="sr-Latn-BA" dirty="0" smtClean="0"/>
              <a:t>Na tržištu zdravstvenih usluga je izražen agencijski problem vezan za asimetriju informacija.</a:t>
            </a:r>
          </a:p>
          <a:p>
            <a:endParaRPr lang="sr-Latn-BA"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fontScale="92500" lnSpcReduction="10000"/>
          </a:bodyPr>
          <a:lstStyle/>
          <a:p>
            <a:pPr algn="just"/>
            <a:r>
              <a:rPr lang="sr-Latn-BA" dirty="0" smtClean="0"/>
              <a:t>Zašto neki sektor čine velika preduzeća, dok je u drugim sektorima veliki broj proizvođača?</a:t>
            </a:r>
          </a:p>
          <a:p>
            <a:pPr algn="just"/>
            <a:r>
              <a:rPr lang="sr-Latn-BA" dirty="0" smtClean="0"/>
              <a:t>Objasnite sledeću konstataciju: u sektoru apoteka u maloprodaji svaka prodavnica ima malu tržišnu moć, ali ne uspeva da zaradi bilo kakav ekonomski profit od svoje aktivnosti.</a:t>
            </a:r>
          </a:p>
          <a:p>
            <a:pPr algn="just"/>
            <a:r>
              <a:rPr lang="sr-Latn-BA" dirty="0" smtClean="0"/>
              <a:t>Zbog čega pristup internetu ili visoki troškovi nadoknade za materijal za fotokopiranje sprečavaju efikasnost</a:t>
            </a:r>
            <a:r>
              <a:rPr lang="sr-Latn-BA" dirty="0" smtClean="0"/>
              <a:t>?</a:t>
            </a:r>
          </a:p>
          <a:p>
            <a:pPr algn="just"/>
            <a:r>
              <a:rPr lang="sr-Latn-BA" smtClean="0"/>
              <a:t>U čemu se ogleda specifičnost tržišne strukture zdravstvenog sistema?</a:t>
            </a:r>
            <a:endParaRPr lang="sr-Latn-BA" dirty="0" smtClean="0"/>
          </a:p>
          <a:p>
            <a:pPr algn="just"/>
            <a:endParaRPr lang="sr-Latn-BA" dirty="0" smtClean="0"/>
          </a:p>
          <a:p>
            <a:endParaRPr lang="sr-Latn-BA" dirty="0" smtClean="0"/>
          </a:p>
          <a:p>
            <a:endParaRPr lang="en-US" dirty="0"/>
          </a:p>
        </p:txBody>
      </p:sp>
      <p:pic>
        <p:nvPicPr>
          <p:cNvPr id="4" name="Picture 2" descr="D:\Korisnik\Desktop\images 3.jpg"/>
          <p:cNvPicPr>
            <a:picLocks noChangeAspect="1" noChangeArrowheads="1"/>
          </p:cNvPicPr>
          <p:nvPr/>
        </p:nvPicPr>
        <p:blipFill>
          <a:blip r:embed="rId2" cstate="print"/>
          <a:srcRect/>
          <a:stretch>
            <a:fillRect/>
          </a:stretch>
        </p:blipFill>
        <p:spPr bwMode="auto">
          <a:xfrm>
            <a:off x="533401" y="228600"/>
            <a:ext cx="4572000" cy="9906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152400" y="1600200"/>
            <a:ext cx="8613648" cy="4876800"/>
          </a:xfrm>
        </p:spPr>
        <p:txBody>
          <a:bodyPr>
            <a:normAutofit/>
          </a:bodyPr>
          <a:lstStyle/>
          <a:p>
            <a:pPr>
              <a:buNone/>
            </a:pPr>
            <a:endParaRPr lang="en-US" dirty="0" smtClean="0"/>
          </a:p>
          <a:p>
            <a:pPr>
              <a:buNone/>
            </a:pPr>
            <a:endParaRPr lang="en-US" dirty="0" smtClean="0"/>
          </a:p>
          <a:p>
            <a:pPr>
              <a:buNone/>
            </a:pPr>
            <a:r>
              <a:rPr lang="en-US" sz="4000" b="1" dirty="0" smtClean="0"/>
              <a:t>             </a:t>
            </a:r>
            <a:r>
              <a:rPr lang="sr-Latn-RS" sz="4000" b="1" dirty="0" smtClean="0"/>
              <a:t>HVALA NA PAŽNJI</a:t>
            </a:r>
            <a:endParaRPr lang="sr-Latn-RS" sz="2800" b="1" dirty="0" smtClean="0"/>
          </a:p>
          <a:p>
            <a:pPr>
              <a:buNone/>
            </a:pPr>
            <a:endParaRPr lang="en-US" sz="4000" b="1" dirty="0"/>
          </a:p>
          <a:p>
            <a:pPr>
              <a:buNone/>
            </a:pPr>
            <a:r>
              <a:rPr lang="sr-Latn-RS" sz="4000" b="1" dirty="0" smtClean="0"/>
              <a:t>                 </a:t>
            </a:r>
            <a:endParaRPr lang="en-US" sz="2000" i="1" dirty="0"/>
          </a:p>
        </p:txBody>
      </p:sp>
      <p:pic>
        <p:nvPicPr>
          <p:cNvPr id="4" name="Picture 4" descr="Сродна слика"/>
          <p:cNvPicPr>
            <a:picLocks noChangeAspect="1" noChangeArrowheads="1"/>
          </p:cNvPicPr>
          <p:nvPr/>
        </p:nvPicPr>
        <p:blipFill>
          <a:blip r:embed="rId2" cstate="print"/>
          <a:srcRect/>
          <a:stretch>
            <a:fillRect/>
          </a:stretch>
        </p:blipFill>
        <p:spPr bwMode="auto">
          <a:xfrm>
            <a:off x="2895600" y="3581400"/>
            <a:ext cx="2895600" cy="289905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400" dirty="0" smtClean="0"/>
              <a:t>ANALIZA TRŽIŠTA SAVRŠENE KONKURENCIJE</a:t>
            </a:r>
            <a:endParaRPr lang="en-US" sz="2400" dirty="0"/>
          </a:p>
        </p:txBody>
      </p:sp>
      <p:sp>
        <p:nvSpPr>
          <p:cNvPr id="3" name="Content Placeholder 2"/>
          <p:cNvSpPr>
            <a:spLocks noGrp="1"/>
          </p:cNvSpPr>
          <p:nvPr>
            <p:ph sz="quarter" idx="1"/>
          </p:nvPr>
        </p:nvSpPr>
        <p:spPr/>
        <p:txBody>
          <a:bodyPr>
            <a:normAutofit fontScale="92500" lnSpcReduction="10000"/>
          </a:bodyPr>
          <a:lstStyle/>
          <a:p>
            <a:pPr algn="just"/>
            <a:r>
              <a:rPr lang="sr-Latn-BA" dirty="0" smtClean="0"/>
              <a:t>Tržište na kojem su sva preduzeća i potrošači premali da bi uticali na cenu, </a:t>
            </a:r>
            <a:r>
              <a:rPr lang="sr-Latn-BA" dirty="0" smtClean="0"/>
              <a:t>preduzeća su primorana </a:t>
            </a:r>
            <a:r>
              <a:rPr lang="sr-Latn-BA" dirty="0" smtClean="0"/>
              <a:t>da prihvate cenu kao datu.</a:t>
            </a:r>
          </a:p>
          <a:p>
            <a:pPr algn="just"/>
            <a:r>
              <a:rPr lang="sr-Latn-BA" dirty="0" smtClean="0"/>
              <a:t>S obzirom da preduzeće ne može da utiče na cenu, onda je cena svake pojedinačne jedinice dodati prihod koji će preduzeće zaraditi.</a:t>
            </a:r>
          </a:p>
          <a:p>
            <a:pPr algn="just"/>
            <a:r>
              <a:rPr lang="sr-Latn-BA" dirty="0" smtClean="0"/>
              <a:t>Na </a:t>
            </a:r>
            <a:r>
              <a:rPr lang="sr-Latn-BA" b="1" dirty="0" smtClean="0"/>
              <a:t>tržištu savršene konkurencije </a:t>
            </a:r>
            <a:r>
              <a:rPr lang="sr-Latn-BA" dirty="0" smtClean="0"/>
              <a:t>sva preduzeća nude homogen proizvod, odnosno proizvod koji je identičan proizvodu drugih učesnika na tržištu.</a:t>
            </a:r>
          </a:p>
          <a:p>
            <a:pPr algn="just"/>
            <a:r>
              <a:rPr lang="sr-Latn-BA" dirty="0" smtClean="0"/>
              <a:t>Učesnici na tržištu slobodne konkurencije se suočavaju sa potpuno vodoravnom krivom tražnje.</a:t>
            </a:r>
          </a:p>
          <a:p>
            <a:endParaRPr lang="sr-Latn-BA" dirty="0" smtClean="0"/>
          </a:p>
          <a:p>
            <a:endParaRPr lang="sr-Latn-BA"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85000" lnSpcReduction="20000"/>
          </a:bodyPr>
          <a:lstStyle/>
          <a:p>
            <a:pPr algn="just"/>
            <a:r>
              <a:rPr lang="sr-Latn-BA" dirty="0" smtClean="0"/>
              <a:t>Tržište savršene konkurencije baca svetlo na efikasnu organizaciju nekog društva. </a:t>
            </a:r>
          </a:p>
          <a:p>
            <a:pPr algn="just"/>
            <a:r>
              <a:rPr lang="sr-Latn-BA" b="1" dirty="0" smtClean="0"/>
              <a:t>Alokativna efikasnost </a:t>
            </a:r>
            <a:r>
              <a:rPr lang="sr-Latn-BA" dirty="0" smtClean="0"/>
              <a:t>je postignuta kada nema drugog načina reorganizovanja proizvodnje i raspodele kojim bi zadovoljstva svih bila uvećana. Drugim rečima, ekonomija je efikasna kada nijednom pojedincu ne može biti bolje, a da nekom drugom ne bude gore.</a:t>
            </a:r>
          </a:p>
          <a:p>
            <a:pPr algn="just"/>
            <a:r>
              <a:rPr lang="sr-Latn-BA" dirty="0" smtClean="0"/>
              <a:t>U idealnim uslovima ekonomija savršene konkurencije postiže alokativnu efikasnost. Efikasnost podrazumeva da sva preduzeća budu savršeni konkurenti i da nema eksternalija, kao što su zagađivanje ili informaciona asimetrija, odnosno proizvođači i potrošači moraju biti potpuno informisani.</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400" dirty="0" smtClean="0"/>
              <a:t>NESAVRŠENA KONKURENCIJA </a:t>
            </a:r>
            <a:endParaRPr lang="en-US" sz="2400" dirty="0"/>
          </a:p>
        </p:txBody>
      </p:sp>
      <p:sp>
        <p:nvSpPr>
          <p:cNvPr id="3" name="Content Placeholder 2"/>
          <p:cNvSpPr>
            <a:spLocks noGrp="1"/>
          </p:cNvSpPr>
          <p:nvPr>
            <p:ph sz="quarter" idx="1"/>
          </p:nvPr>
        </p:nvSpPr>
        <p:spPr>
          <a:xfrm>
            <a:off x="612648" y="1600200"/>
            <a:ext cx="8153400" cy="5029200"/>
          </a:xfrm>
        </p:spPr>
        <p:txBody>
          <a:bodyPr>
            <a:normAutofit fontScale="77500" lnSpcReduction="20000"/>
          </a:bodyPr>
          <a:lstStyle/>
          <a:p>
            <a:pPr algn="just"/>
            <a:r>
              <a:rPr lang="sr-Latn-BA" dirty="0" smtClean="0"/>
              <a:t>Glavni oblici nesavršene konkurencije su:</a:t>
            </a:r>
          </a:p>
          <a:p>
            <a:pPr algn="just">
              <a:buFont typeface="Wingdings" pitchFamily="2" charset="2"/>
              <a:buChar char="Ø"/>
            </a:pPr>
            <a:r>
              <a:rPr lang="sr-Latn-BA" b="1" dirty="0" smtClean="0"/>
              <a:t>Monopol</a:t>
            </a:r>
            <a:r>
              <a:rPr lang="sr-Latn-BA" dirty="0" smtClean="0"/>
              <a:t> – jedno preduzeće ostvaruje svu proizvodnju datog sektora, odnosno jedan učesnik na strani ponude. Isključivi monopolisti su danas retki (električna energija, voda, patentirani lekovi). Većina monopolista danas postoji zbog nekog oblika državne zaštite. Međutim, dugoročno gledano nijedan monopol nije siguran od napada konkurencije. </a:t>
            </a:r>
          </a:p>
          <a:p>
            <a:pPr algn="just">
              <a:buFont typeface="Wingdings" pitchFamily="2" charset="2"/>
              <a:buChar char="Ø"/>
            </a:pPr>
            <a:r>
              <a:rPr lang="sr-Latn-BA" b="1" dirty="0" smtClean="0"/>
              <a:t>Oligopol</a:t>
            </a:r>
            <a:r>
              <a:rPr lang="sr-Latn-BA" dirty="0" smtClean="0"/>
              <a:t> – nekolicina proizvođača sličnog ili diferenciranog proizvoda (avio industrija, proizvođači automobila, proizvođači softvera, kućne tehnike...). Važna karakteristika oligopola je da svako pojedinačno preduzeće može da utiče na tržišnu cenu proizvoda.</a:t>
            </a:r>
          </a:p>
          <a:p>
            <a:pPr algn="just">
              <a:buFont typeface="Wingdings" pitchFamily="2" charset="2"/>
              <a:buChar char="Ø"/>
            </a:pPr>
            <a:r>
              <a:rPr lang="sr-Latn-BA" b="1" dirty="0" smtClean="0"/>
              <a:t>Monopolistička konkurencija </a:t>
            </a:r>
            <a:r>
              <a:rPr lang="sr-Latn-BA" dirty="0" smtClean="0"/>
              <a:t>– veliki broj malih preduzeća nudi diferencirane proizvode, odnosno proizvode koji nisu identični ili njihove ključne karakteristike se razlikuju (maloprodaja, personalni računari, hemikalije....).</a:t>
            </a:r>
          </a:p>
          <a:p>
            <a:pPr>
              <a:buFont typeface="Wingdings" pitchFamily="2" charset="2"/>
              <a:buChar char="q"/>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5029200"/>
          </a:xfrm>
        </p:spPr>
        <p:txBody>
          <a:bodyPr>
            <a:noAutofit/>
          </a:bodyPr>
          <a:lstStyle/>
          <a:p>
            <a:pPr algn="just"/>
            <a:r>
              <a:rPr lang="sr-Latn-BA" sz="2300" dirty="0" smtClean="0"/>
              <a:t>Ukoliko neko preduzeće može da utiče na formiranje tržišne cene svog proizvoda onda se ono klasifikuje kao učesnik na tržištu nesavršene konkurencije.</a:t>
            </a:r>
          </a:p>
          <a:p>
            <a:pPr algn="just"/>
            <a:r>
              <a:rPr lang="sr-Latn-BA" sz="2300" dirty="0" smtClean="0"/>
              <a:t>Nesavršena konkurencija nije isto što i ne postojanje konkurencije.</a:t>
            </a:r>
          </a:p>
          <a:p>
            <a:pPr algn="just"/>
            <a:r>
              <a:rPr lang="sr-Latn-BA" sz="2300" b="1" dirty="0" smtClean="0"/>
              <a:t>Ekonomija obima </a:t>
            </a:r>
            <a:r>
              <a:rPr lang="sr-Latn-BA" sz="2300" dirty="0" smtClean="0"/>
              <a:t>ili opadajući prosečni troškovi su glavni izvor nesavršene konkurencije. Ukoliko nekolicina preduzeća može da snizi cenu koštanja proizvoda povećavajući obim proizvodnje, savršena konkurencija je uništena, jer nekolicina može da proizvodi nivo proizvodnje sektora na najefikasniji način.</a:t>
            </a:r>
          </a:p>
          <a:p>
            <a:pPr algn="just"/>
            <a:r>
              <a:rPr lang="sr-Latn-BA" sz="2300" dirty="0" smtClean="0"/>
              <a:t>Pored opadajućih troškova, ostale sile koje dovode do nesavršene konkurencije su prepreke konkurenciji u obliku pravnih ograničenja (patenti ili državna regulativa), visoki troškovi ulaska u sektor, oglašavanje i diferencijacija proizvoda.</a:t>
            </a:r>
            <a:endParaRPr lang="en-US" sz="23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5029200"/>
          </a:xfrm>
        </p:spPr>
        <p:txBody>
          <a:bodyPr>
            <a:normAutofit fontScale="70000" lnSpcReduction="20000"/>
          </a:bodyPr>
          <a:lstStyle/>
          <a:p>
            <a:pPr algn="just"/>
            <a:r>
              <a:rPr lang="sr-Latn-BA" dirty="0" smtClean="0"/>
              <a:t>Iako su razlike u troškovima najvažniji faktor koji utiče na oblik tržišne strukture, može se istaći da i barijere konkurenciji mogu da spreče efikasnu konkurenciju.</a:t>
            </a:r>
          </a:p>
          <a:p>
            <a:pPr algn="just"/>
            <a:r>
              <a:rPr lang="sr-Latn-BA" dirty="0" smtClean="0"/>
              <a:t>Barijere ulaska na tržište su faktori koji otežavaju novim preduzećima ulazak u neki sektor. Kada su barijere velike sektor će imati nekoliko preduzeća i ograničeni pritisak </a:t>
            </a:r>
            <a:r>
              <a:rPr lang="sr-Latn-BA" dirty="0" smtClean="0"/>
              <a:t>za </a:t>
            </a:r>
            <a:r>
              <a:rPr lang="sr-Latn-BA" dirty="0" smtClean="0"/>
              <a:t>nadmetanje.</a:t>
            </a:r>
          </a:p>
          <a:p>
            <a:pPr algn="just"/>
            <a:r>
              <a:rPr lang="sr-Latn-BA" dirty="0" smtClean="0"/>
              <a:t>U važna pravna ograničenja koja ponekad ograničavaju konkurenciju spadaju patenti, ograničenja za ulazak u neki sektor, carine, kvote i sl.</a:t>
            </a:r>
          </a:p>
          <a:p>
            <a:pPr algn="just">
              <a:buFont typeface="Wingdings" pitchFamily="2" charset="2"/>
              <a:buChar char="Ø"/>
            </a:pPr>
            <a:r>
              <a:rPr lang="sr-Latn-BA" b="1" dirty="0" smtClean="0"/>
              <a:t>Patent</a:t>
            </a:r>
            <a:r>
              <a:rPr lang="sr-Latn-BA" dirty="0" smtClean="0"/>
              <a:t> se dodeljuje pronalazaču da bi mu se privremeno omogućilo isključivo korišćenje proizvoda ili procesa koji je patentiran (farmaceutskim kompanijama se često dodeljuju vredni patenti za nove lekove). Privremeno visoka monopolska cena i neefikasnost je cena koju društvo plaća za pronalazak.</a:t>
            </a:r>
          </a:p>
          <a:p>
            <a:pPr algn="just">
              <a:buFont typeface="Wingdings" pitchFamily="2" charset="2"/>
              <a:buChar char="Ø"/>
            </a:pPr>
            <a:r>
              <a:rPr lang="sr-Latn-BA" b="1" dirty="0" smtClean="0"/>
              <a:t>Ograničenja za ulazak </a:t>
            </a:r>
            <a:r>
              <a:rPr lang="sr-Latn-BA" dirty="0" smtClean="0"/>
              <a:t>u neki sektor daje država, gde preduzeće dobija ekskluzivno pravo na pružanje neke usluge, a zauzvrat preduzeće pristaje da ograniči svoj profit i da pruži uslugu svim potrošačima, čak iako su neki potrošači neprofitabilni.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5257800"/>
          </a:xfrm>
        </p:spPr>
        <p:txBody>
          <a:bodyPr>
            <a:noAutofit/>
          </a:bodyPr>
          <a:lstStyle/>
          <a:p>
            <a:pPr algn="just">
              <a:buFont typeface="Wingdings" pitchFamily="2" charset="2"/>
              <a:buChar char="Ø"/>
            </a:pPr>
            <a:r>
              <a:rPr lang="sr-Latn-BA" sz="2200" b="1" dirty="0" smtClean="0"/>
              <a:t>Carine i kvote </a:t>
            </a:r>
            <a:r>
              <a:rPr lang="sr-Latn-BA" sz="2200" dirty="0" smtClean="0"/>
              <a:t>ili uvozna ograničenja koje nameće država imaju efekat sprečavanja ulaska stranih konkurenata. Kada se napuštanjem carina tržišta prošire u veliko područje slobodne trgovine, snažna  i efikasna konkurencija je ohrabrena, i monopoli gube svoju moć.</a:t>
            </a:r>
          </a:p>
          <a:p>
            <a:pPr algn="just">
              <a:buFont typeface="Wingdings" pitchFamily="2" charset="2"/>
              <a:buChar char="Ø"/>
            </a:pPr>
            <a:r>
              <a:rPr lang="sr-Latn-BA" sz="2200" b="1" dirty="0" smtClean="0"/>
              <a:t>Oglašavanje</a:t>
            </a:r>
            <a:r>
              <a:rPr lang="sr-Latn-BA" sz="2200" dirty="0" smtClean="0"/>
              <a:t> može da stvori svest o proizvodu i lojalnost prema dobro poznatim brendovima. Osim toga, </a:t>
            </a:r>
            <a:r>
              <a:rPr lang="sr-Latn-BA" sz="2200" b="1" dirty="0" smtClean="0"/>
              <a:t>diferencijacija proizvoda </a:t>
            </a:r>
            <a:r>
              <a:rPr lang="sr-Latn-BA" sz="2200" dirty="0" smtClean="0"/>
              <a:t>može da nametne prepreke ulasku i da poveća tržišnu moć proizvođača. Tražnja za svakim pojedinačnim diferenciranim proizvodom biće toliko mala da neće moći da podrži veliki broj proizvođača.</a:t>
            </a:r>
          </a:p>
          <a:p>
            <a:pPr algn="just">
              <a:buFont typeface="Wingdings" pitchFamily="2" charset="2"/>
              <a:buChar char="Ø"/>
            </a:pPr>
            <a:r>
              <a:rPr lang="sr-Latn-BA" sz="2200" dirty="0" smtClean="0"/>
              <a:t>Osim pravno nametnutih prepreka za ulazak na tržišta postoje i ekonomske prepreke. U nekim sektorima </a:t>
            </a:r>
            <a:r>
              <a:rPr lang="sr-Latn-BA" sz="2200" b="1" dirty="0" smtClean="0"/>
              <a:t>cena ulaska</a:t>
            </a:r>
            <a:r>
              <a:rPr lang="sr-Latn-BA" sz="2200" dirty="0" smtClean="0"/>
              <a:t> može biti vrlo visoka. Na primer, visoki troškovi dizajniranja i testiranja novih aviona mogu obeshrabriti konkurenciju.</a:t>
            </a:r>
            <a:endParaRPr lang="en-US" sz="2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400" dirty="0" smtClean="0"/>
              <a:t>PRINCIP DONOŠENJA ODLUKA</a:t>
            </a:r>
            <a:endParaRPr lang="en-US" sz="2400" dirty="0"/>
          </a:p>
        </p:txBody>
      </p:sp>
      <p:sp>
        <p:nvSpPr>
          <p:cNvPr id="3" name="Content Placeholder 2"/>
          <p:cNvSpPr>
            <a:spLocks noGrp="1"/>
          </p:cNvSpPr>
          <p:nvPr>
            <p:ph sz="quarter" idx="1"/>
          </p:nvPr>
        </p:nvSpPr>
        <p:spPr/>
        <p:txBody>
          <a:bodyPr>
            <a:normAutofit lnSpcReduction="10000"/>
          </a:bodyPr>
          <a:lstStyle/>
          <a:p>
            <a:pPr algn="just"/>
            <a:r>
              <a:rPr lang="sr-Latn-BA" dirty="0" smtClean="0"/>
              <a:t>Ekonomsko rasuđivanje vodi do važnog </a:t>
            </a:r>
            <a:r>
              <a:rPr lang="sr-Latn-BA" b="1" i="1" dirty="0" smtClean="0"/>
              <a:t>graničnog načela</a:t>
            </a:r>
            <a:r>
              <a:rPr lang="sr-Latn-BA" dirty="0" smtClean="0"/>
              <a:t>. Pri donošenju odluka vodite računa o budućim koristima i troškovima, a zanemarite nepovratne troškove koji su već plaćeni. </a:t>
            </a:r>
          </a:p>
          <a:p>
            <a:pPr algn="just"/>
            <a:r>
              <a:rPr lang="sr-Latn-BA" dirty="0" smtClean="0"/>
              <a:t>Bilo pa prošlo. Nemojte da gledate unazad. Izvršite kalkulaciju dodatnih troškova na koje ćete naići pri svakoj odluci i odmerite te troškove sa dodatnim koristima.</a:t>
            </a:r>
          </a:p>
          <a:p>
            <a:pPr algn="just"/>
            <a:r>
              <a:rPr lang="sr-Latn-BA" dirty="0" smtClean="0"/>
              <a:t>Donesite odluku koja se bazira na graničnim troškovima i graničnim koristima.</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400" dirty="0" smtClean="0"/>
              <a:t>MERE TRŽIŠNE MOĆI</a:t>
            </a:r>
            <a:endParaRPr lang="en-US" sz="2400" dirty="0"/>
          </a:p>
        </p:txBody>
      </p:sp>
      <p:sp>
        <p:nvSpPr>
          <p:cNvPr id="3" name="Content Placeholder 2"/>
          <p:cNvSpPr>
            <a:spLocks noGrp="1"/>
          </p:cNvSpPr>
          <p:nvPr>
            <p:ph sz="quarter" idx="1"/>
          </p:nvPr>
        </p:nvSpPr>
        <p:spPr/>
        <p:txBody>
          <a:bodyPr>
            <a:noAutofit/>
          </a:bodyPr>
          <a:lstStyle/>
          <a:p>
            <a:pPr algn="just"/>
            <a:r>
              <a:rPr lang="sr-Latn-BA" sz="2000" dirty="0" smtClean="0"/>
              <a:t>Mere koncentracije služe za određivanje stepena tržišne moći u sektoru u kojem vlada nesavršena konkurencija.</a:t>
            </a:r>
          </a:p>
          <a:p>
            <a:pPr algn="just"/>
            <a:r>
              <a:rPr lang="sr-Latn-BA" sz="2000" dirty="0" smtClean="0"/>
              <a:t> Iako se mere koncentracije široko koriste one često navode na pogrešne zaključke zbog međunarodne konkurencije i strukturnih promena.</a:t>
            </a:r>
          </a:p>
          <a:p>
            <a:pPr algn="just"/>
            <a:r>
              <a:rPr lang="sr-Latn-BA" sz="2000" dirty="0" smtClean="0"/>
              <a:t>Konvencionalne mere koncentracije uključuju samo domaću proizvodnju i isključuju uvoz. Osim toga ove mere zanemaruju uticaj konkurencije iz drugih sektora.</a:t>
            </a:r>
          </a:p>
          <a:p>
            <a:pPr algn="just"/>
            <a:r>
              <a:rPr lang="sr-Latn-BA" sz="2000" dirty="0" smtClean="0"/>
              <a:t>Alternativa koja bolje opisuje ulogu dominantnih preduzeća je Herfindal-Hiršmanov indeks (HHI) koji se računa tako što se sabiraju kvadrati procenata tržišnih udela svih učesnika na tržištu. U savršenoj konkurenciji ovaj indeks bi bio blizu nule, a u potpunom monopolu HHI bi iznosio 10.000.</a:t>
            </a:r>
            <a:endParaRPr lang="en-US" sz="20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6489</TotalTime>
  <Words>1078</Words>
  <Application>Microsoft Office PowerPoint</Application>
  <PresentationFormat>On-screen Show (4:3)</PresentationFormat>
  <Paragraphs>55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Median</vt:lpstr>
      <vt:lpstr>TRŽIŠNE STRUKTURE I PERFORMANSE POSLOVANJA</vt:lpstr>
      <vt:lpstr>ANALIZA TRŽIŠTA SAVRŠENE KONKURENCIJE</vt:lpstr>
      <vt:lpstr>Slide 3</vt:lpstr>
      <vt:lpstr>NESAVRŠENA KONKURENCIJA </vt:lpstr>
      <vt:lpstr>Slide 5</vt:lpstr>
      <vt:lpstr>Slide 6</vt:lpstr>
      <vt:lpstr>Slide 7</vt:lpstr>
      <vt:lpstr>PRINCIP DONOŠENJA ODLUKA</vt:lpstr>
      <vt:lpstr>MERE TRŽIŠNE MOĆI</vt:lpstr>
      <vt:lpstr>SPECIFIČNOST TRŽIŠNE STRUKTURE ZDRAVSTVENOG SISTEMA</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ULOGA BANAKA I TRŽIŠTA KAPITALA U FINANSIRANJU PROJEKATA JAVNO-PRIVATNOG PARTNERSTVA</dc:title>
  <dc:creator>Ekonomski fakultet</dc:creator>
  <cp:lastModifiedBy>toshiba</cp:lastModifiedBy>
  <cp:revision>224</cp:revision>
  <dcterms:created xsi:type="dcterms:W3CDTF">2014-04-01T08:09:23Z</dcterms:created>
  <dcterms:modified xsi:type="dcterms:W3CDTF">2019-04-26T06:50:27Z</dcterms:modified>
</cp:coreProperties>
</file>